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8" r:id="rId2"/>
    <p:sldId id="288" r:id="rId3"/>
    <p:sldId id="284" r:id="rId4"/>
    <p:sldId id="287" r:id="rId5"/>
    <p:sldId id="286" r:id="rId6"/>
    <p:sldId id="290" r:id="rId7"/>
    <p:sldId id="289" r:id="rId8"/>
    <p:sldId id="270" r:id="rId9"/>
    <p:sldId id="300" r:id="rId10"/>
    <p:sldId id="301" r:id="rId11"/>
    <p:sldId id="302" r:id="rId12"/>
    <p:sldId id="299" r:id="rId1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F30"/>
    <a:srgbClr val="123668"/>
    <a:srgbClr val="FEBD0E"/>
    <a:srgbClr val="FEC509"/>
    <a:srgbClr val="FA3131"/>
    <a:srgbClr val="FFC500"/>
    <a:srgbClr val="FB6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30BF397-A73C-4C8E-9220-7C1DF0FB2B36}">
  <a:tblStyle styleId="{330BF397-A73C-4C8E-9220-7C1DF0FB2B3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36" y="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user\Desktop\&#1086;&#1090;&#1095;&#1077;&#1090;%20TN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user\Desktop\&#1076;&#1072;&#1085;&#1085;&#1099;&#1077;%20V&#1083;&#1072;&#1089;&#1090;&#110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bg1"/>
                </a:solidFill>
                <a:latin typeface="Calibri"/>
                <a:cs typeface="Calibri"/>
              </a:rPr>
              <a:t>Сравнение</a:t>
            </a:r>
            <a:r>
              <a:rPr lang="ru-RU" baseline="0" dirty="0" smtClean="0">
                <a:solidFill>
                  <a:schemeClr val="bg1"/>
                </a:solidFill>
                <a:latin typeface="Calibri"/>
                <a:cs typeface="Calibri"/>
              </a:rPr>
              <a:t> 2014, 2015 и 2016 г.</a:t>
            </a:r>
            <a:endParaRPr lang="ru-RU" dirty="0">
              <a:solidFill>
                <a:schemeClr val="bg1"/>
              </a:solidFill>
              <a:latin typeface="Calibri"/>
              <a:cs typeface="Calibri"/>
            </a:endParaRPr>
          </a:p>
        </c:rich>
      </c:tx>
      <c:layout>
        <c:manualLayout>
          <c:xMode val="edge"/>
          <c:yMode val="edge"/>
          <c:x val="0.22201038932633399"/>
          <c:y val="1.7283950617283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Просмотры страниц</c:v>
                </c:pt>
              </c:strCache>
            </c:strRef>
          </c:tx>
          <c:spPr>
            <a:ln w="3175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1593055555555599"/>
                  <c:y val="9.876543209876539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520888013998297E-2"/>
                  <c:y val="-5.4320987654321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7020888013998299E-2"/>
                  <c:y val="-4.9382716049382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4097769028871E-2"/>
                  <c:y val="-4.69135802469137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965332458442698E-2"/>
                  <c:y val="-5.43209876543210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465332458442902E-2"/>
                  <c:y val="-5.1851851851851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5355216</c:v>
                </c:pt>
                <c:pt idx="1">
                  <c:v>18140078</c:v>
                </c:pt>
                <c:pt idx="2">
                  <c:v>22052743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Сеансы</c:v>
                </c:pt>
              </c:strCache>
            </c:strRef>
          </c:tx>
          <c:spPr>
            <a:ln w="31750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5.1038276465441797E-2"/>
                  <c:y val="-4.4444444444444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149387576553E-2"/>
                  <c:y val="-5.1851851851851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9371609798775198E-2"/>
                  <c:y val="-4.6913580246913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79827209098863E-2"/>
                  <c:y val="-3.95061728395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760498687663901E-2"/>
                  <c:y val="-4.6913580246913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4054461942257298E-2"/>
                  <c:y val="-5.1851851851851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2596153</c:v>
                </c:pt>
                <c:pt idx="1">
                  <c:v>7488905</c:v>
                </c:pt>
                <c:pt idx="2">
                  <c:v>8342593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668736"/>
        <c:axId val="123691008"/>
      </c:lineChart>
      <c:catAx>
        <c:axId val="12366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691008"/>
        <c:crosses val="autoZero"/>
        <c:auto val="1"/>
        <c:lblAlgn val="ctr"/>
        <c:lblOffset val="100"/>
        <c:noMultiLvlLbl val="0"/>
      </c:catAx>
      <c:valAx>
        <c:axId val="1236910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366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41F30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041F30"/>
        </a:solidFill>
        <a:ln>
          <a:noFill/>
        </a:ln>
        <a:effectLst/>
      </c:spPr>
    </c:sideWall>
    <c:backWall>
      <c:thickness val="0"/>
      <c:spPr>
        <a:solidFill>
          <a:srgbClr val="041F30"/>
        </a:solidFill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7.5637467191600999E-2"/>
          <c:y val="0.18518518518518501"/>
          <c:w val="0.82646959755030602"/>
          <c:h val="0.755991056673471"/>
        </c:manualLayout>
      </c:layout>
      <c:area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на сайте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3.4923665791775999E-2"/>
                  <c:y val="-4.4444444444444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9090332458442803E-2"/>
                  <c:y val="-4.4444444444444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312554680664903E-2"/>
                  <c:y val="-4.9382716049382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6312554680664903E-2"/>
                  <c:y val="-5.6790123456790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534776902887101E-2"/>
                  <c:y val="-4.938271604938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923665791776103E-2"/>
                  <c:y val="-3.703703703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2.15</c:v>
                </c:pt>
                <c:pt idx="1">
                  <c:v>3.03</c:v>
                </c:pt>
                <c:pt idx="2">
                  <c:v>3.26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23756928"/>
        <c:axId val="123759616"/>
        <c:axId val="42398144"/>
      </c:area3DChart>
      <c:catAx>
        <c:axId val="12375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3759616"/>
        <c:crosses val="autoZero"/>
        <c:auto val="1"/>
        <c:lblAlgn val="ctr"/>
        <c:lblOffset val="100"/>
        <c:noMultiLvlLbl val="0"/>
      </c:catAx>
      <c:valAx>
        <c:axId val="123759616"/>
        <c:scaling>
          <c:orientation val="minMax"/>
          <c:min val="2.2999999999999998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3756928"/>
        <c:crosses val="autoZero"/>
        <c:crossBetween val="midCat"/>
      </c:valAx>
      <c:serAx>
        <c:axId val="42398144"/>
        <c:scaling>
          <c:orientation val="minMax"/>
        </c:scaling>
        <c:delete val="1"/>
        <c:axPos val="b"/>
        <c:majorTickMark val="out"/>
        <c:minorTickMark val="none"/>
        <c:tickLblPos val="nextTo"/>
        <c:crossAx val="123759616"/>
        <c:crosses val="autoZero"/>
      </c:serAx>
    </c:plotArea>
    <c:plotVisOnly val="1"/>
    <c:dispBlanksAs val="gap"/>
    <c:showDLblsOverMax val="0"/>
  </c:chart>
  <c:spPr>
    <a:solidFill>
      <a:srgbClr val="041F30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2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6"/>
              <c:layout>
                <c:manualLayout>
                  <c:x val="1.9933554817275701E-2"/>
                  <c:y val="-9.18133129303748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</a:t>
                    </a:r>
                    <a:r>
                      <a:rPr lang="en-US" dirty="0" err="1" smtClean="0"/>
                      <a:t>еработающие</a:t>
                    </a:r>
                    <a:r>
                      <a:rPr lang="en-US" dirty="0"/>
                      <a:t>
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4.152823920265789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Futuris" panose="020B7200000000000000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Лист4!$A$1:$B$8</c:f>
              <c:strCache>
                <c:ptCount val="8"/>
                <c:pt idx="0">
                  <c:v>руководители</c:v>
                </c:pt>
                <c:pt idx="1">
                  <c:v>специалисты</c:v>
                </c:pt>
                <c:pt idx="2">
                  <c:v>служащие</c:v>
                </c:pt>
                <c:pt idx="3">
                  <c:v>рабочие</c:v>
                </c:pt>
                <c:pt idx="4">
                  <c:v>учащиеся</c:v>
                </c:pt>
                <c:pt idx="5">
                  <c:v>домохозяйки</c:v>
                </c:pt>
                <c:pt idx="6">
                  <c:v>Неработающие</c:v>
                </c:pt>
                <c:pt idx="7">
                  <c:v>нет ответа</c:v>
                </c:pt>
              </c:strCache>
            </c:strRef>
          </c:cat>
          <c:val>
            <c:numRef>
              <c:f>Лист4!$C$1:$C$8</c:f>
              <c:numCache>
                <c:formatCode>@</c:formatCode>
                <c:ptCount val="8"/>
                <c:pt idx="0">
                  <c:v>20.8</c:v>
                </c:pt>
                <c:pt idx="1">
                  <c:v>18.899999999999999</c:v>
                </c:pt>
                <c:pt idx="2">
                  <c:v>20.5</c:v>
                </c:pt>
                <c:pt idx="3">
                  <c:v>1.8</c:v>
                </c:pt>
                <c:pt idx="4">
                  <c:v>19.2</c:v>
                </c:pt>
                <c:pt idx="5">
                  <c:v>11.9</c:v>
                </c:pt>
                <c:pt idx="6">
                  <c:v>5.0999999999999996</c:v>
                </c:pt>
                <c:pt idx="7">
                  <c:v>1.8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2"/>
              <c:layout>
                <c:manualLayout>
                  <c:x val="-9.2682926829268306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5284552845528E-2"/>
                  <c:y val="2.0833333333333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5772357723577203E-2"/>
                  <c:y val="7.44047619047619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3.57142857142856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6.84523809523810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Лист5!$A$1:$A$8</c:f>
              <c:strCache>
                <c:ptCount val="8"/>
                <c:pt idx="0">
                  <c:v>Алматы</c:v>
                </c:pt>
                <c:pt idx="1">
                  <c:v>Астана и Караганда</c:v>
                </c:pt>
                <c:pt idx="2">
                  <c:v>Астана</c:v>
                </c:pt>
                <c:pt idx="3">
                  <c:v>Семей</c:v>
                </c:pt>
                <c:pt idx="4">
                  <c:v>Шымкент</c:v>
                </c:pt>
                <c:pt idx="5">
                  <c:v>Костанай</c:v>
                </c:pt>
                <c:pt idx="6">
                  <c:v>Атырау</c:v>
                </c:pt>
                <c:pt idx="7">
                  <c:v>Остальные города</c:v>
                </c:pt>
              </c:strCache>
            </c:strRef>
          </c:cat>
          <c:val>
            <c:numRef>
              <c:f>Лист5!$B$1:$B$8</c:f>
              <c:numCache>
                <c:formatCode>General</c:formatCode>
                <c:ptCount val="8"/>
                <c:pt idx="0">
                  <c:v>22.01</c:v>
                </c:pt>
                <c:pt idx="1">
                  <c:v>19.3</c:v>
                </c:pt>
                <c:pt idx="2">
                  <c:v>12.25</c:v>
                </c:pt>
                <c:pt idx="3">
                  <c:v>4.6599999999999957</c:v>
                </c:pt>
                <c:pt idx="4">
                  <c:v>3.64</c:v>
                </c:pt>
                <c:pt idx="5">
                  <c:v>2.38</c:v>
                </c:pt>
                <c:pt idx="6">
                  <c:v>2.37</c:v>
                </c:pt>
                <c:pt idx="7">
                  <c:v>24.25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3.6026574803149601E-2"/>
                  <c:y val="-0.136452263779527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539041994750598E-2"/>
                  <c:y val="0.175507135826771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Нативная реклама</c:v>
                </c:pt>
                <c:pt idx="1">
                  <c:v>PR публикации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106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0397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17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576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2D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4100" y="1608900"/>
            <a:ext cx="6815699" cy="19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4100" y="3105148"/>
            <a:ext cx="6815699" cy="139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82A2E"/>
              </a:buClr>
              <a:buFont typeface="Didact Gothic"/>
              <a:buChar char="∎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480"/>
              </a:spcBef>
              <a:buClr>
                <a:srgbClr val="182A2E"/>
              </a:buClr>
              <a:buFont typeface="Didact Gothic"/>
              <a:buChar char="□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480"/>
              </a:spcBef>
              <a:buClr>
                <a:srgbClr val="182A2E"/>
              </a:buClr>
              <a:buFont typeface="Didact Gothic"/>
              <a:buChar char="▪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360"/>
              </a:spcBef>
              <a:buClr>
                <a:srgbClr val="182A2E"/>
              </a:buClr>
              <a:buFont typeface="Didact Gothic"/>
              <a:buChar char="▫"/>
              <a:defRPr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n\Desktop\Macintosh%20HD:Users:kn:Downloads:&#1052;&#1077;&#1076;&#1080;&#1072;-&#1082;&#1080;&#1090;_2017(1)%20(2).docx!OLE_LINK1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n\Desktop\Macintosh%20HD:Users:kn:Downloads:&#1052;&#1077;&#1076;&#1080;&#1072;-&#1082;&#1080;&#1090;_2017(1)%20(2).docx!OLE_LINK3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F3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 idx="4294967295"/>
          </p:nvPr>
        </p:nvSpPr>
        <p:spPr>
          <a:xfrm>
            <a:off x="728346" y="477706"/>
            <a:ext cx="7675637" cy="21932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2600" b="0" dirty="0" smtClean="0">
                <a:solidFill>
                  <a:schemeClr val="bg1">
                    <a:lumMod val="85000"/>
                  </a:schemeClr>
                </a:solidFill>
                <a:latin typeface="Arial Black"/>
                <a:cs typeface="Arial Black"/>
              </a:rPr>
              <a:t>V</a:t>
            </a:r>
            <a:r>
              <a:rPr lang="ru-RU" sz="12500" dirty="0" smtClean="0">
                <a:solidFill>
                  <a:schemeClr val="bg1">
                    <a:lumMod val="85000"/>
                  </a:schemeClr>
                </a:solidFill>
                <a:latin typeface="Arial Black"/>
                <a:cs typeface="Arial Black"/>
              </a:rPr>
              <a:t>ЛАСТЬ</a:t>
            </a:r>
            <a:endParaRPr lang="en" sz="12500" dirty="0">
              <a:solidFill>
                <a:schemeClr val="bg1">
                  <a:lumMod val="8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ubTitle" idx="4294967295"/>
          </p:nvPr>
        </p:nvSpPr>
        <p:spPr>
          <a:xfrm>
            <a:off x="1455382" y="3098800"/>
            <a:ext cx="6299835" cy="172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/>
                <a:cs typeface="Calibri"/>
              </a:rPr>
              <a:t>Интернет-журнал со своим мнением</a:t>
            </a:r>
            <a:endParaRPr lang="en-US" sz="26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/>
                <a:cs typeface="Calibri"/>
              </a:rPr>
              <a:t>Итоги</a:t>
            </a:r>
            <a:r>
              <a:rPr lang="en-US" sz="2600" b="1" dirty="0" smtClean="0">
                <a:solidFill>
                  <a:schemeClr val="bg1"/>
                </a:solidFill>
                <a:latin typeface="Calibri"/>
                <a:cs typeface="Calibri"/>
              </a:rPr>
              <a:t> / 201</a:t>
            </a:r>
            <a:r>
              <a:rPr lang="ru-RU" sz="2600" b="1" dirty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endParaRPr lang="en" sz="26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lang="en" sz="2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066624"/>
              </p:ext>
            </p:extLst>
          </p:nvPr>
        </p:nvGraphicFramePr>
        <p:xfrm>
          <a:off x="1187450" y="711200"/>
          <a:ext cx="6769100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6769100" imgH="3721100" progId="Word.Document.12">
                  <p:link updateAutomatic="1"/>
                </p:oleObj>
              </mc:Choice>
              <mc:Fallback>
                <p:oleObj name="Document" r:id="rId3" imgW="6769100" imgH="3721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7450" y="711200"/>
                        <a:ext cx="6769100" cy="372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025547"/>
              </p:ext>
            </p:extLst>
          </p:nvPr>
        </p:nvGraphicFramePr>
        <p:xfrm>
          <a:off x="1187450" y="711200"/>
          <a:ext cx="6769100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6769100" imgH="3721100" progId="Word.Document.12">
                  <p:link updateAutomatic="1"/>
                </p:oleObj>
              </mc:Choice>
              <mc:Fallback>
                <p:oleObj name="Document" r:id="rId3" imgW="6769100" imgH="3721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450" y="711200"/>
                        <a:ext cx="6769100" cy="372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74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653583"/>
              </p:ext>
            </p:extLst>
          </p:nvPr>
        </p:nvGraphicFramePr>
        <p:xfrm>
          <a:off x="1206500" y="558800"/>
          <a:ext cx="67310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6731000" imgH="4025900" progId="Word.Document.12">
                  <p:link updateAutomatic="1"/>
                </p:oleObj>
              </mc:Choice>
              <mc:Fallback>
                <p:oleObj name="Document" r:id="rId3" imgW="6731000" imgH="40259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00" y="558800"/>
                        <a:ext cx="6731000" cy="402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20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6481" y="-304315"/>
            <a:ext cx="76066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VLAST.KZ</a:t>
            </a:r>
            <a:endParaRPr lang="ru-RU" sz="120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3300" y="207917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По вопросам размещения рекламы на сайте и сотрудничества обращайтесь: 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Менеджер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по рекламе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Бакытжан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entury Gothic" panose="020B0502020202020204" pitchFamily="34" charset="0"/>
              </a:rPr>
              <a:t>Шолпан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+ 7 (727) 221 66 50</a:t>
            </a:r>
            <a:b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+ 7 (778) 143 55 27</a:t>
            </a:r>
            <a:b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Sholpan.vlast@gmail.com</a:t>
            </a:r>
          </a:p>
        </p:txBody>
      </p:sp>
    </p:spTree>
    <p:extLst>
      <p:ext uri="{BB962C8B-B14F-4D97-AF65-F5344CB8AC3E}">
        <p14:creationId xmlns:p14="http://schemas.microsoft.com/office/powerpoint/2010/main" val="341777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2906" y="-367728"/>
            <a:ext cx="694836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СТА</a:t>
            </a:r>
          </a:p>
          <a:p>
            <a:r>
              <a:rPr lang="ru-RU" sz="1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ТИС</a:t>
            </a:r>
          </a:p>
          <a:p>
            <a:r>
              <a:rPr lang="ru-RU" sz="12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ТИКА</a:t>
            </a:r>
            <a:endParaRPr lang="ru-RU" sz="125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Shape 531"/>
          <p:cNvGrpSpPr/>
          <p:nvPr/>
        </p:nvGrpSpPr>
        <p:grpSpPr>
          <a:xfrm>
            <a:off x="4491550" y="-1244600"/>
            <a:ext cx="5604950" cy="5022043"/>
            <a:chOff x="5292575" y="3681900"/>
            <a:chExt cx="420150" cy="373275"/>
          </a:xfrm>
        </p:grpSpPr>
        <p:sp>
          <p:nvSpPr>
            <p:cNvPr id="9" name="Shape 532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533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534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35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536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37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538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43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6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0019486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99988" y="4835723"/>
            <a:ext cx="1531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Google Analytics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78784189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74470" y="0"/>
            <a:ext cx="6423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kern="1200" dirty="0" smtClean="0">
                <a:solidFill>
                  <a:schemeClr val="bg1"/>
                </a:solidFill>
                <a:latin typeface="Calibri"/>
                <a:cs typeface="Calibri"/>
              </a:rPr>
              <a:t>Сколько времени читатель проводит на сайте</a:t>
            </a:r>
            <a:endParaRPr lang="ru-RU" b="1" kern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9988" y="4835723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Яндекс.Метрика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90"/>
          <p:cNvSpPr/>
          <p:nvPr/>
        </p:nvSpPr>
        <p:spPr>
          <a:xfrm>
            <a:off x="4203350" y="1215269"/>
            <a:ext cx="4356450" cy="3001275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182A2E"/>
          </a:solidFill>
          <a:ln w="9525" cap="flat" cmpd="sng">
            <a:solidFill>
              <a:srgbClr val="182A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" name="Shape 291"/>
          <p:cNvSpPr/>
          <p:nvPr/>
        </p:nvSpPr>
        <p:spPr>
          <a:xfrm>
            <a:off x="4872675" y="993650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 dirty="0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Place your screenshot here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675" y="1360837"/>
            <a:ext cx="4036660" cy="2269513"/>
          </a:xfrm>
          <a:prstGeom prst="rect">
            <a:avLst/>
          </a:prstGeom>
        </p:spPr>
      </p:pic>
      <p:sp>
        <p:nvSpPr>
          <p:cNvPr id="5" name="Shape 263"/>
          <p:cNvSpPr/>
          <p:nvPr/>
        </p:nvSpPr>
        <p:spPr>
          <a:xfrm>
            <a:off x="7564889" y="2100295"/>
            <a:ext cx="1121911" cy="211624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182A2E"/>
          </a:solidFill>
          <a:ln w="9525" cap="flat" cmpd="sng">
            <a:solidFill>
              <a:srgbClr val="182A2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235" y="2231114"/>
            <a:ext cx="1043218" cy="1854610"/>
          </a:xfrm>
          <a:prstGeom prst="rect">
            <a:avLst/>
          </a:prstGeom>
        </p:spPr>
      </p:pic>
      <p:sp>
        <p:nvSpPr>
          <p:cNvPr id="7" name="Shape 265"/>
          <p:cNvSpPr txBox="1">
            <a:spLocks/>
          </p:cNvSpPr>
          <p:nvPr/>
        </p:nvSpPr>
        <p:spPr>
          <a:xfrm>
            <a:off x="375083" y="767819"/>
            <a:ext cx="6034199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ct val="100000"/>
              <a:buFont typeface="Montserrat"/>
              <a:buNone/>
              <a:defRPr sz="6000" b="1" i="0" u="none" strike="noStrike" cap="none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7200" dirty="0" smtClean="0">
                <a:solidFill>
                  <a:srgbClr val="002060"/>
                </a:solidFill>
              </a:rPr>
              <a:t>65,41%</a:t>
            </a:r>
            <a:endParaRPr lang="en" sz="7200" dirty="0">
              <a:solidFill>
                <a:srgbClr val="002060"/>
              </a:solidFill>
            </a:endParaRPr>
          </a:p>
        </p:txBody>
      </p:sp>
      <p:sp>
        <p:nvSpPr>
          <p:cNvPr id="8" name="Shape 266"/>
          <p:cNvSpPr txBox="1">
            <a:spLocks/>
          </p:cNvSpPr>
          <p:nvPr/>
        </p:nvSpPr>
        <p:spPr>
          <a:xfrm>
            <a:off x="375083" y="1321769"/>
            <a:ext cx="6034199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∎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□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▪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>
              <a:spcBef>
                <a:spcPts val="0"/>
              </a:spcBef>
              <a:buFont typeface="Didact Gothic"/>
              <a:buNone/>
            </a:pPr>
            <a:r>
              <a:rPr lang="ru-RU" sz="1800" dirty="0" smtClean="0"/>
              <a:t>Пользователи ПК</a:t>
            </a:r>
            <a:endParaRPr lang="en" sz="1800" dirty="0"/>
          </a:p>
        </p:txBody>
      </p:sp>
      <p:sp>
        <p:nvSpPr>
          <p:cNvPr id="9" name="Shape 267"/>
          <p:cNvSpPr txBox="1">
            <a:spLocks/>
          </p:cNvSpPr>
          <p:nvPr/>
        </p:nvSpPr>
        <p:spPr>
          <a:xfrm>
            <a:off x="375083" y="3396712"/>
            <a:ext cx="6034199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ct val="100000"/>
              <a:buFont typeface="Montserrat"/>
              <a:buNone/>
              <a:defRPr sz="6000" b="1" i="0" u="none" strike="noStrike" cap="none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7200" dirty="0" smtClean="0">
                <a:solidFill>
                  <a:srgbClr val="FF0066"/>
                </a:solidFill>
              </a:rPr>
              <a:t>3,93%</a:t>
            </a:r>
            <a:endParaRPr lang="en" sz="7200" dirty="0">
              <a:solidFill>
                <a:srgbClr val="FF0066"/>
              </a:solidFill>
            </a:endParaRPr>
          </a:p>
        </p:txBody>
      </p:sp>
      <p:sp>
        <p:nvSpPr>
          <p:cNvPr id="10" name="Shape 268"/>
          <p:cNvSpPr txBox="1">
            <a:spLocks/>
          </p:cNvSpPr>
          <p:nvPr/>
        </p:nvSpPr>
        <p:spPr>
          <a:xfrm>
            <a:off x="375083" y="4008386"/>
            <a:ext cx="6034199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∎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□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▪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>
              <a:spcBef>
                <a:spcPts val="0"/>
              </a:spcBef>
              <a:buFont typeface="Didact Gothic"/>
              <a:buNone/>
            </a:pPr>
            <a:r>
              <a:rPr lang="ru-RU" sz="1800" dirty="0" smtClean="0"/>
              <a:t>Пользователи планшетов</a:t>
            </a:r>
            <a:endParaRPr lang="en" sz="1800" dirty="0"/>
          </a:p>
        </p:txBody>
      </p:sp>
      <p:sp>
        <p:nvSpPr>
          <p:cNvPr id="11" name="Shape 269"/>
          <p:cNvSpPr txBox="1">
            <a:spLocks/>
          </p:cNvSpPr>
          <p:nvPr/>
        </p:nvSpPr>
        <p:spPr>
          <a:xfrm>
            <a:off x="375083" y="2082265"/>
            <a:ext cx="6034199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ct val="100000"/>
              <a:buFont typeface="Montserrat"/>
              <a:buNone/>
              <a:defRPr sz="6000" b="1" i="0" u="none" strike="noStrike" cap="none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ru-RU" sz="7200" dirty="0" smtClean="0">
                <a:solidFill>
                  <a:srgbClr val="FF6600"/>
                </a:solidFill>
              </a:rPr>
              <a:t>30,66%</a:t>
            </a:r>
            <a:endParaRPr lang="en" sz="4800" dirty="0">
              <a:solidFill>
                <a:srgbClr val="FF6600"/>
              </a:solidFill>
            </a:endParaRPr>
          </a:p>
        </p:txBody>
      </p:sp>
      <p:sp>
        <p:nvSpPr>
          <p:cNvPr id="12" name="Shape 270"/>
          <p:cNvSpPr txBox="1">
            <a:spLocks/>
          </p:cNvSpPr>
          <p:nvPr/>
        </p:nvSpPr>
        <p:spPr>
          <a:xfrm>
            <a:off x="365462" y="2684319"/>
            <a:ext cx="6034199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∎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□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▪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>
              <a:spcBef>
                <a:spcPts val="0"/>
              </a:spcBef>
              <a:buFont typeface="Didact Gothic"/>
              <a:buNone/>
            </a:pPr>
            <a:r>
              <a:rPr lang="ru-RU" sz="1800" dirty="0" smtClean="0"/>
              <a:t>Пользователи телефонов</a:t>
            </a:r>
            <a:endParaRPr lang="en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36542" y="4835723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Google Analytics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00372"/>
              </p:ext>
            </p:extLst>
          </p:nvPr>
        </p:nvGraphicFramePr>
        <p:xfrm>
          <a:off x="723900" y="889000"/>
          <a:ext cx="7645400" cy="414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74470" y="0"/>
            <a:ext cx="64236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kern="1200" dirty="0" smtClean="0">
                <a:solidFill>
                  <a:schemeClr val="bg1"/>
                </a:solidFill>
                <a:latin typeface="Calibri"/>
                <a:cs typeface="Calibri"/>
              </a:rPr>
              <a:t>ТИП ЗАНЯТОСТИ АУДИТОРИИ </a:t>
            </a:r>
            <a:r>
              <a:rPr lang="en-US" b="1" kern="1200" dirty="0" smtClean="0">
                <a:solidFill>
                  <a:schemeClr val="bg1"/>
                </a:solidFill>
                <a:latin typeface="Calibri"/>
                <a:cs typeface="Calibri"/>
              </a:rPr>
              <a:t>V</a:t>
            </a:r>
            <a:r>
              <a:rPr lang="ru-RU" b="1" kern="1200" dirty="0" smtClean="0">
                <a:solidFill>
                  <a:schemeClr val="bg1"/>
                </a:solidFill>
                <a:latin typeface="Calibri"/>
                <a:cs typeface="Calibri"/>
              </a:rPr>
              <a:t>ЛАСТИ</a:t>
            </a:r>
            <a:endParaRPr lang="ru-RU" b="1" kern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1352" y="4835723"/>
            <a:ext cx="1242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Данные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TNS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941774"/>
              </p:ext>
            </p:extLst>
          </p:nvPr>
        </p:nvGraphicFramePr>
        <p:xfrm>
          <a:off x="838200" y="933450"/>
          <a:ext cx="7505700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38200" y="0"/>
            <a:ext cx="76771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kern="1200" dirty="0" smtClean="0">
                <a:solidFill>
                  <a:schemeClr val="tx1"/>
                </a:solidFill>
                <a:latin typeface="Calibri"/>
                <a:cs typeface="Calibri"/>
              </a:rPr>
              <a:t>АУДИТОРИЯ </a:t>
            </a:r>
            <a:r>
              <a:rPr lang="en-US" kern="1200" dirty="0" smtClean="0">
                <a:solidFill>
                  <a:schemeClr val="tx1"/>
                </a:solidFill>
                <a:latin typeface="Calibri"/>
                <a:cs typeface="Calibri"/>
              </a:rPr>
              <a:t>V</a:t>
            </a:r>
            <a:r>
              <a:rPr lang="ru-RU" kern="1200" dirty="0" smtClean="0">
                <a:solidFill>
                  <a:schemeClr val="tx1"/>
                </a:solidFill>
                <a:latin typeface="Calibri"/>
                <a:cs typeface="Calibri"/>
              </a:rPr>
              <a:t>ЛАСТИ В РАЗБИВКЕ ПО ГОРОДАМ</a:t>
            </a:r>
            <a:endParaRPr lang="ru-RU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4414" y="4838700"/>
            <a:ext cx="15295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Google Analytics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313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ctrTitle" idx="4294967295"/>
          </p:nvPr>
        </p:nvSpPr>
        <p:spPr>
          <a:xfrm>
            <a:off x="-3046790" y="394305"/>
            <a:ext cx="9906000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4400" dirty="0" smtClean="0">
                <a:solidFill>
                  <a:schemeClr val="bg1">
                    <a:lumMod val="85000"/>
                  </a:schemeClr>
                </a:solidFill>
              </a:rPr>
              <a:t>56</a:t>
            </a:r>
            <a:r>
              <a:rPr lang="ru-RU" sz="14400" dirty="0" smtClean="0">
                <a:solidFill>
                  <a:schemeClr val="bg1">
                    <a:lumMod val="85000"/>
                  </a:schemeClr>
                </a:solidFill>
              </a:rPr>
              <a:t>% </a:t>
            </a:r>
            <a:endParaRPr lang="en" sz="1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ubTitle" idx="4294967295"/>
          </p:nvPr>
        </p:nvSpPr>
        <p:spPr>
          <a:xfrm>
            <a:off x="-2078950" y="17859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Futuris" panose="020B7200000000000000" pitchFamily="34" charset="0"/>
              </a:rPr>
              <a:t>    </a:t>
            </a: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Futuris" panose="020B7200000000000000" pitchFamily="34" charset="0"/>
              </a:rPr>
              <a:t>аудитории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Futuris" panose="020B7200000000000000" pitchFamily="34" charset="0"/>
              </a:rPr>
              <a:t>V</a:t>
            </a:r>
            <a:r>
              <a:rPr lang="ru-RU" sz="1800" dirty="0" err="1" smtClean="0">
                <a:solidFill>
                  <a:schemeClr val="bg1">
                    <a:lumMod val="85000"/>
                  </a:schemeClr>
                </a:solidFill>
                <a:latin typeface="Futuris" panose="020B7200000000000000" pitchFamily="34" charset="0"/>
              </a:rPr>
              <a:t>ласти</a:t>
            </a: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Futuris" panose="020B7200000000000000" pitchFamily="34" charset="0"/>
              </a:rPr>
              <a:t> - это женщины</a:t>
            </a:r>
            <a:endParaRPr lang="en" sz="1800" dirty="0">
              <a:solidFill>
                <a:schemeClr val="bg1">
                  <a:lumMod val="85000"/>
                </a:schemeClr>
              </a:solidFill>
              <a:latin typeface="Futuris" panose="020B7200000000000000" pitchFamily="34" charset="0"/>
            </a:endParaRPr>
          </a:p>
        </p:txBody>
      </p:sp>
      <p:sp>
        <p:nvSpPr>
          <p:cNvPr id="4" name="Shape 213"/>
          <p:cNvSpPr txBox="1">
            <a:spLocks/>
          </p:cNvSpPr>
          <p:nvPr/>
        </p:nvSpPr>
        <p:spPr>
          <a:xfrm>
            <a:off x="2426154" y="411934"/>
            <a:ext cx="9906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2A2E"/>
              </a:buClr>
              <a:buSzPct val="100000"/>
              <a:buFont typeface="Montserrat"/>
              <a:buNone/>
              <a:defRPr sz="6000" b="1" i="0" u="none" strike="noStrike" cap="none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182A2E"/>
              </a:buClr>
              <a:buSzPct val="100000"/>
              <a:buFont typeface="Montserrat"/>
              <a:buNone/>
              <a:defRPr sz="6000" b="1">
                <a:solidFill>
                  <a:srgbClr val="182A2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en-US" sz="14400" dirty="0" smtClean="0">
                <a:solidFill>
                  <a:schemeClr val="bg1">
                    <a:lumMod val="85000"/>
                  </a:schemeClr>
                </a:solidFill>
              </a:rPr>
              <a:t>44</a:t>
            </a:r>
            <a:r>
              <a:rPr lang="ru-RU" sz="14400" dirty="0" smtClean="0">
                <a:solidFill>
                  <a:schemeClr val="bg1">
                    <a:lumMod val="85000"/>
                  </a:schemeClr>
                </a:solidFill>
              </a:rPr>
              <a:t>% </a:t>
            </a:r>
            <a:endParaRPr lang="en" sz="14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hape 214"/>
          <p:cNvSpPr txBox="1">
            <a:spLocks/>
          </p:cNvSpPr>
          <p:nvPr/>
        </p:nvSpPr>
        <p:spPr>
          <a:xfrm>
            <a:off x="3262193" y="1746085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∎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□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▪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182A2E"/>
              </a:buClr>
              <a:buFont typeface="Didact Gothic"/>
              <a:buChar char="▫"/>
              <a:defRPr sz="1400" b="0" i="0" u="none" strike="noStrike" cap="none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algn="ctr">
              <a:spcBef>
                <a:spcPts val="0"/>
              </a:spcBef>
              <a:buFont typeface="Didact Gothic"/>
              <a:buNone/>
            </a:pPr>
            <a:r>
              <a:rPr lang="ru-RU" sz="1800" dirty="0">
                <a:solidFill>
                  <a:schemeClr val="bg1">
                    <a:lumMod val="85000"/>
                  </a:schemeClr>
                </a:solidFill>
                <a:latin typeface="Futuris" panose="020B7200000000000000" pitchFamily="34" charset="0"/>
              </a:rPr>
              <a:t>а</a:t>
            </a: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Futuris" panose="020B7200000000000000" pitchFamily="34" charset="0"/>
              </a:rPr>
              <a:t>удитории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Futuris" panose="020B7200000000000000" pitchFamily="34" charset="0"/>
              </a:rPr>
              <a:t>V</a:t>
            </a:r>
            <a:r>
              <a:rPr lang="ru-RU" sz="1800" dirty="0" err="1" smtClean="0">
                <a:solidFill>
                  <a:schemeClr val="bg1">
                    <a:lumMod val="85000"/>
                  </a:schemeClr>
                </a:solidFill>
                <a:latin typeface="Futuris" panose="020B7200000000000000" pitchFamily="34" charset="0"/>
              </a:rPr>
              <a:t>ласти</a:t>
            </a: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  <a:latin typeface="Futuris" panose="020B7200000000000000" pitchFamily="34" charset="0"/>
              </a:rPr>
              <a:t> – это мужчины</a:t>
            </a:r>
            <a:endParaRPr lang="en" sz="1800" dirty="0">
              <a:solidFill>
                <a:schemeClr val="bg1">
                  <a:lumMod val="85000"/>
                </a:schemeClr>
              </a:solidFill>
              <a:latin typeface="Futuris" panose="020B7200000000000000" pitchFamily="34" charset="0"/>
            </a:endParaRPr>
          </a:p>
        </p:txBody>
      </p:sp>
      <p:sp>
        <p:nvSpPr>
          <p:cNvPr id="6" name="Shape 230"/>
          <p:cNvSpPr/>
          <p:nvPr/>
        </p:nvSpPr>
        <p:spPr>
          <a:xfrm>
            <a:off x="0" y="3962400"/>
            <a:ext cx="2051699" cy="990599"/>
          </a:xfrm>
          <a:prstGeom prst="homePlate">
            <a:avLst>
              <a:gd name="adj" fmla="val 30129"/>
            </a:avLst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Среда обитания</a:t>
            </a:r>
            <a:endParaRPr lang="en" dirty="0">
              <a:solidFill>
                <a:schemeClr val="bg1">
                  <a:lumMod val="8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" name="Shape 231"/>
          <p:cNvSpPr/>
          <p:nvPr/>
        </p:nvSpPr>
        <p:spPr>
          <a:xfrm>
            <a:off x="1779210" y="3962400"/>
            <a:ext cx="2091000" cy="990599"/>
          </a:xfrm>
          <a:prstGeom prst="chevron">
            <a:avLst>
              <a:gd name="adj" fmla="val 29853"/>
            </a:avLst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Герои</a:t>
            </a:r>
            <a:endParaRPr lang="en" dirty="0">
              <a:solidFill>
                <a:schemeClr val="bg1">
                  <a:lumMod val="8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" name="Shape 232"/>
          <p:cNvSpPr/>
          <p:nvPr/>
        </p:nvSpPr>
        <p:spPr>
          <a:xfrm>
            <a:off x="3597875" y="3962400"/>
            <a:ext cx="2091000" cy="990599"/>
          </a:xfrm>
          <a:prstGeom prst="chevron">
            <a:avLst>
              <a:gd name="adj" fmla="val 29853"/>
            </a:avLst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Foreign Media</a:t>
            </a:r>
            <a:endParaRPr lang="en" dirty="0">
              <a:solidFill>
                <a:schemeClr val="bg1">
                  <a:lumMod val="8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" name="Shape 232"/>
          <p:cNvSpPr/>
          <p:nvPr/>
        </p:nvSpPr>
        <p:spPr>
          <a:xfrm>
            <a:off x="5434875" y="3962399"/>
            <a:ext cx="2091000" cy="990599"/>
          </a:xfrm>
          <a:prstGeom prst="chevron">
            <a:avLst>
              <a:gd name="adj" fmla="val 29853"/>
            </a:avLst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Стиль жизни</a:t>
            </a:r>
            <a:endParaRPr lang="en" dirty="0">
              <a:solidFill>
                <a:schemeClr val="bg1">
                  <a:lumMod val="8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0" name="Shape 232"/>
          <p:cNvSpPr/>
          <p:nvPr/>
        </p:nvSpPr>
        <p:spPr>
          <a:xfrm>
            <a:off x="7271875" y="3962399"/>
            <a:ext cx="2091000" cy="990599"/>
          </a:xfrm>
          <a:prstGeom prst="chevron">
            <a:avLst>
              <a:gd name="adj" fmla="val 29853"/>
            </a:avLst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Фоторепортажи</a:t>
            </a:r>
            <a:endParaRPr lang="en" dirty="0">
              <a:solidFill>
                <a:schemeClr val="bg1">
                  <a:lumMod val="8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2" name="Shape 230"/>
          <p:cNvSpPr/>
          <p:nvPr/>
        </p:nvSpPr>
        <p:spPr>
          <a:xfrm>
            <a:off x="0" y="2931446"/>
            <a:ext cx="2051699" cy="990599"/>
          </a:xfrm>
          <a:prstGeom prst="homePlate">
            <a:avLst>
              <a:gd name="adj" fmla="val 30129"/>
            </a:avLst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Новости</a:t>
            </a:r>
            <a:endParaRPr lang="en" dirty="0">
              <a:solidFill>
                <a:schemeClr val="bg1">
                  <a:lumMod val="8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3" name="Shape 231"/>
          <p:cNvSpPr/>
          <p:nvPr/>
        </p:nvSpPr>
        <p:spPr>
          <a:xfrm>
            <a:off x="1779210" y="2931446"/>
            <a:ext cx="2091000" cy="990599"/>
          </a:xfrm>
          <a:prstGeom prst="chevron">
            <a:avLst>
              <a:gd name="adj" fmla="val 29853"/>
            </a:avLst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Процесс</a:t>
            </a:r>
            <a:endParaRPr lang="en" dirty="0">
              <a:solidFill>
                <a:schemeClr val="bg1">
                  <a:lumMod val="8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4" name="Shape 232"/>
          <p:cNvSpPr/>
          <p:nvPr/>
        </p:nvSpPr>
        <p:spPr>
          <a:xfrm>
            <a:off x="3597875" y="2931446"/>
            <a:ext cx="2091000" cy="990599"/>
          </a:xfrm>
          <a:prstGeom prst="chevron">
            <a:avLst>
              <a:gd name="adj" fmla="val 29853"/>
            </a:avLst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Деньги</a:t>
            </a:r>
            <a:endParaRPr lang="en" dirty="0">
              <a:solidFill>
                <a:schemeClr val="bg1">
                  <a:lumMod val="8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" name="Shape 232"/>
          <p:cNvSpPr/>
          <p:nvPr/>
        </p:nvSpPr>
        <p:spPr>
          <a:xfrm>
            <a:off x="5434875" y="2931445"/>
            <a:ext cx="2091000" cy="990599"/>
          </a:xfrm>
          <a:prstGeom prst="chevron">
            <a:avLst>
              <a:gd name="adj" fmla="val 29853"/>
            </a:avLst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Репортаж</a:t>
            </a:r>
            <a:endParaRPr lang="en" dirty="0">
              <a:solidFill>
                <a:schemeClr val="bg1">
                  <a:lumMod val="8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6" name="Shape 232"/>
          <p:cNvSpPr/>
          <p:nvPr/>
        </p:nvSpPr>
        <p:spPr>
          <a:xfrm>
            <a:off x="7271875" y="2931445"/>
            <a:ext cx="2091000" cy="990599"/>
          </a:xfrm>
          <a:prstGeom prst="chevron">
            <a:avLst>
              <a:gd name="adj" fmla="val 29853"/>
            </a:avLst>
          </a:prstGeom>
          <a:solidFill>
            <a:srgbClr val="182A2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Didact Gothic"/>
                <a:ea typeface="Didact Gothic"/>
                <a:cs typeface="Didact Gothic"/>
                <a:sym typeface="Didact Gothic"/>
              </a:rPr>
              <a:t>Мнения</a:t>
            </a:r>
            <a:endParaRPr lang="en" dirty="0">
              <a:solidFill>
                <a:schemeClr val="bg1">
                  <a:lumMod val="85000"/>
                </a:schemeClr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5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6440" y="35596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10"/>
          <p:cNvSpPr/>
          <p:nvPr/>
        </p:nvSpPr>
        <p:spPr>
          <a:xfrm>
            <a:off x="1348740" y="0"/>
            <a:ext cx="66179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200" b="1" i="0" u="none" strike="noStrike" kern="1200" baseline="0">
                <a:solidFill>
                  <a:srgbClr val="000000">
                    <a:lumMod val="75000"/>
                    <a:lumOff val="2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b="1" kern="1200" dirty="0" smtClean="0">
                <a:solidFill>
                  <a:srgbClr val="002060"/>
                </a:solidFill>
                <a:latin typeface="Calibri"/>
                <a:cs typeface="Calibri"/>
              </a:rPr>
              <a:t>Платные материалы (количество)</a:t>
            </a:r>
            <a:endParaRPr lang="ru-RU" b="1" kern="1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8406006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3829091"/>
      </p:ext>
    </p:extLst>
  </p:cSld>
  <p:clrMapOvr>
    <a:masterClrMapping/>
  </p:clrMapOvr>
</p:sld>
</file>

<file path=ppt/theme/theme1.xml><?xml version="1.0" encoding="utf-8"?>
<a:theme xmlns:a="http://schemas.openxmlformats.org/drawingml/2006/main" name="Ganyme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121</Words>
  <Application>Microsoft Office PowerPoint</Application>
  <PresentationFormat>Экран (16:9)</PresentationFormat>
  <Paragraphs>50</Paragraphs>
  <Slides>12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Futuris</vt:lpstr>
      <vt:lpstr>Calibri</vt:lpstr>
      <vt:lpstr>Montserrat</vt:lpstr>
      <vt:lpstr>Didact Gothic</vt:lpstr>
      <vt:lpstr>Century Gothic</vt:lpstr>
      <vt:lpstr>Ganymede template</vt:lpstr>
      <vt:lpstr>\\localhost\Users\kn\Desktop\Macintosh HD:Users:kn:Downloads:Медиа-кит_2017(1) (2).docx!OLE_LINK1</vt:lpstr>
      <vt:lpstr>\\localhost\Users\kn\Desktop\Macintosh HD:Users:kn:Downloads:Медиа-кит_2017(1) (2).docx!OLE_LINK1</vt:lpstr>
      <vt:lpstr>\\localhost\Users\kn\Desktop\Macintosh HD:Users:kn:Downloads:Медиа-кит_2017(1) (2).docx!OLE_LINK3</vt:lpstr>
      <vt:lpstr>VЛАСТЬ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56%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VLAST</dc:title>
  <dc:creator>Кайрат Нурмугамбетов</dc:creator>
  <cp:lastModifiedBy>DB</cp:lastModifiedBy>
  <cp:revision>92</cp:revision>
  <dcterms:modified xsi:type="dcterms:W3CDTF">2017-06-05T08:46:28Z</dcterms:modified>
</cp:coreProperties>
</file>